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18"/>
  </p:notesMasterIdLst>
  <p:handoutMasterIdLst>
    <p:handoutMasterId r:id="rId19"/>
  </p:handoutMasterIdLst>
  <p:sldIdLst>
    <p:sldId id="262" r:id="rId5"/>
    <p:sldId id="268" r:id="rId6"/>
    <p:sldId id="269" r:id="rId7"/>
    <p:sldId id="270" r:id="rId8"/>
    <p:sldId id="271" r:id="rId9"/>
    <p:sldId id="272" r:id="rId10"/>
    <p:sldId id="273" r:id="rId11"/>
    <p:sldId id="274" r:id="rId12"/>
    <p:sldId id="275" r:id="rId13"/>
    <p:sldId id="276" r:id="rId14"/>
    <p:sldId id="277" r:id="rId15"/>
    <p:sldId id="27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87"/>
  </p:normalViewPr>
  <p:slideViewPr>
    <p:cSldViewPr snapToGrid="0" snapToObjects="1">
      <p:cViewPr varScale="1">
        <p:scale>
          <a:sx n="72" d="100"/>
          <a:sy n="72" d="100"/>
        </p:scale>
        <p:origin x="660" y="54"/>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1/31/2023</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1/31/2023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13</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1/31/2023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1/31/2023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4605866" y="3843857"/>
            <a:ext cx="7247467" cy="2827867"/>
          </a:xfrm>
        </p:spPr>
        <p:txBody>
          <a:bodyPr anchor="ctr">
            <a:noAutofit/>
          </a:bodyPr>
          <a:lstStyle/>
          <a:p>
            <a:pPr algn="l"/>
            <a:br>
              <a:rPr lang="en-US" sz="11700" b="1" dirty="0"/>
            </a:br>
            <a:r>
              <a:rPr lang="en-US" sz="9600" dirty="0">
                <a:solidFill>
                  <a:schemeClr val="tx1"/>
                </a:solidFill>
                <a:latin typeface="Algerian" panose="04020705040A02060702" pitchFamily="82" charset="0"/>
              </a:rPr>
              <a:t>React Js</a:t>
            </a:r>
            <a:endParaRPr lang="en-US" sz="11700" b="1" dirty="0">
              <a:solidFill>
                <a:schemeClr val="tx1"/>
              </a:solidFill>
              <a:latin typeface="Algerian" panose="04020705040A02060702" pitchFamily="82" charset="0"/>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7A10BB7D-D44E-4DF1-9A0D-08BC132017BC}"/>
              </a:ext>
            </a:extLst>
          </p:cNvPr>
          <p:cNvPicPr>
            <a:picLocks noGrp="1" noChangeAspect="1"/>
          </p:cNvPicPr>
          <p:nvPr>
            <p:ph idx="1"/>
          </p:nvPr>
        </p:nvPicPr>
        <p:blipFill rotWithShape="1">
          <a:blip r:embed="rId2"/>
          <a:srcRect l="23977" t="14400" r="26078" b="23814"/>
          <a:stretch/>
        </p:blipFill>
        <p:spPr>
          <a:xfrm>
            <a:off x="1376516" y="781664"/>
            <a:ext cx="9438967" cy="5294671"/>
          </a:xfrm>
        </p:spPr>
      </p:pic>
    </p:spTree>
    <p:extLst>
      <p:ext uri="{BB962C8B-B14F-4D97-AF65-F5344CB8AC3E}">
        <p14:creationId xmlns:p14="http://schemas.microsoft.com/office/powerpoint/2010/main" val="385204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27BD3-E280-46DB-9D8D-599759856239}"/>
              </a:ext>
            </a:extLst>
          </p:cNvPr>
          <p:cNvSpPr>
            <a:spLocks noGrp="1"/>
          </p:cNvSpPr>
          <p:nvPr>
            <p:ph idx="1"/>
          </p:nvPr>
        </p:nvSpPr>
        <p:spPr>
          <a:xfrm>
            <a:off x="457200" y="2462980"/>
            <a:ext cx="4006647" cy="3066333"/>
          </a:xfrm>
        </p:spPr>
        <p:txBody>
          <a:bodyPr anchor="t">
            <a:normAutofit/>
          </a:bodyPr>
          <a:lstStyle/>
          <a:p>
            <a:r>
              <a:rPr lang="en-US" sz="1800" b="0" i="0" dirty="0">
                <a:effectLst/>
                <a:latin typeface="Nunito" pitchFamily="2" charset="0"/>
              </a:rPr>
              <a:t>Now, we successfully created our first React component. Let us use our newly created component in </a:t>
            </a:r>
            <a:r>
              <a:rPr lang="en-US" sz="1800" b="0" i="1" dirty="0">
                <a:effectLst/>
                <a:latin typeface="Nunito" pitchFamily="2" charset="0"/>
              </a:rPr>
              <a:t>index.js</a:t>
            </a:r>
            <a:r>
              <a:rPr lang="en-US" sz="1800" b="0" i="0" dirty="0">
                <a:effectLst/>
                <a:latin typeface="Nunito" pitchFamily="2" charset="0"/>
              </a:rPr>
              <a:t>.</a:t>
            </a:r>
          </a:p>
          <a:p>
            <a:endParaRPr lang="en-US" sz="1800" dirty="0">
              <a:effectLst/>
              <a:latin typeface="Nunito" pitchFamily="2" charset="0"/>
            </a:endParaRPr>
          </a:p>
          <a:p>
            <a:endParaRPr lang="en-US" sz="1800" b="0" i="0" dirty="0">
              <a:effectLst/>
              <a:latin typeface="Nunito" pitchFamily="2" charset="0"/>
            </a:endParaRPr>
          </a:p>
          <a:p>
            <a:endParaRPr lang="en-US" sz="1800" dirty="0">
              <a:effectLst/>
              <a:latin typeface="Nunito" pitchFamily="2" charset="0"/>
            </a:endParaRPr>
          </a:p>
          <a:p>
            <a:endParaRPr lang="en-US" sz="1800" b="0" i="0" dirty="0">
              <a:effectLst/>
              <a:latin typeface="Nunito" pitchFamily="2" charset="0"/>
            </a:endParaRPr>
          </a:p>
          <a:p>
            <a:endParaRPr lang="en-US" sz="1800" dirty="0">
              <a:effectLst/>
              <a:latin typeface="Nunito" pitchFamily="2" charset="0"/>
            </a:endParaRPr>
          </a:p>
          <a:p>
            <a:pPr marL="0" indent="0">
              <a:buNone/>
            </a:pPr>
            <a:endParaRPr lang="en-US" sz="1800" b="0" i="0" dirty="0">
              <a:effectLst/>
              <a:latin typeface="Nunito" pitchFamily="2" charset="0"/>
            </a:endParaRPr>
          </a:p>
          <a:p>
            <a:endParaRPr lang="en-IN" sz="1800" dirty="0"/>
          </a:p>
        </p:txBody>
      </p:sp>
      <p:pic>
        <p:nvPicPr>
          <p:cNvPr id="5" name="Picture 4" descr="Graphical user interface, text, application&#10;&#10;Description automatically generated">
            <a:extLst>
              <a:ext uri="{FF2B5EF4-FFF2-40B4-BE49-F238E27FC236}">
                <a16:creationId xmlns:a16="http://schemas.microsoft.com/office/drawing/2014/main" id="{B74207F8-BAD5-4613-AE26-2C7AA8325332}"/>
              </a:ext>
            </a:extLst>
          </p:cNvPr>
          <p:cNvPicPr>
            <a:picLocks noChangeAspect="1"/>
          </p:cNvPicPr>
          <p:nvPr/>
        </p:nvPicPr>
        <p:blipFill rotWithShape="1">
          <a:blip r:embed="rId3"/>
          <a:srcRect l="25098" t="37545" r="25642" b="27124"/>
          <a:stretch/>
        </p:blipFill>
        <p:spPr>
          <a:xfrm>
            <a:off x="4630994" y="855407"/>
            <a:ext cx="6916633" cy="51471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5834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99FEE-7AF1-4E5C-B96D-C78852FB45E7}"/>
              </a:ext>
            </a:extLst>
          </p:cNvPr>
          <p:cNvSpPr>
            <a:spLocks noGrp="1"/>
          </p:cNvSpPr>
          <p:nvPr>
            <p:ph type="title"/>
          </p:nvPr>
        </p:nvSpPr>
        <p:spPr>
          <a:xfrm>
            <a:off x="643192" y="609600"/>
            <a:ext cx="3643674" cy="1905000"/>
          </a:xfrm>
        </p:spPr>
        <p:txBody>
          <a:bodyPr>
            <a:normAutofit/>
          </a:bodyPr>
          <a:lstStyle/>
          <a:p>
            <a:pPr algn="ctr"/>
            <a:r>
              <a:rPr lang="en-IN" sz="2800" b="1" i="0">
                <a:gradFill flip="none" rotWithShape="1">
                  <a:gsLst>
                    <a:gs pos="0">
                      <a:sysClr val="window" lastClr="FFFFFF"/>
                    </a:gs>
                    <a:gs pos="100000">
                      <a:sysClr val="window" lastClr="FFFFFF">
                        <a:lumMod val="65000"/>
                      </a:sysClr>
                    </a:gs>
                  </a:gsLst>
                  <a:lin ang="5580000" scaled="0"/>
                  <a:tileRect/>
                </a:gradFill>
                <a:effectLst/>
                <a:latin typeface="Heebo" pitchFamily="2" charset="-79"/>
                <a:cs typeface="Heebo" pitchFamily="2" charset="-79"/>
              </a:rPr>
              <a:t>Creating a function component</a:t>
            </a:r>
            <a:br>
              <a:rPr lang="en-IN" sz="2800" b="1" i="0">
                <a:gradFill flip="none" rotWithShape="1">
                  <a:gsLst>
                    <a:gs pos="0">
                      <a:sysClr val="window" lastClr="FFFFFF"/>
                    </a:gs>
                    <a:gs pos="100000">
                      <a:sysClr val="window" lastClr="FFFFFF">
                        <a:lumMod val="65000"/>
                      </a:sysClr>
                    </a:gs>
                  </a:gsLst>
                  <a:lin ang="5580000" scaled="0"/>
                  <a:tileRect/>
                </a:gradFill>
                <a:effectLst/>
                <a:latin typeface="Heebo" pitchFamily="2" charset="-79"/>
                <a:cs typeface="Heebo" pitchFamily="2" charset="-79"/>
              </a:rPr>
            </a:br>
            <a:endParaRPr lang="en-IN" sz="2800" b="1">
              <a:gradFill flip="none" rotWithShape="1">
                <a:gsLst>
                  <a:gs pos="0">
                    <a:sysClr val="window" lastClr="FFFFFF"/>
                  </a:gs>
                  <a:gs pos="100000">
                    <a:sysClr val="window" lastClr="FFFFFF">
                      <a:lumMod val="65000"/>
                    </a:sysClr>
                  </a:gs>
                </a:gsLst>
                <a:lin ang="5580000" scaled="0"/>
                <a:tileRect/>
              </a:gradFill>
            </a:endParaRPr>
          </a:p>
        </p:txBody>
      </p:sp>
      <p:sp>
        <p:nvSpPr>
          <p:cNvPr id="3" name="Content Placeholder 2">
            <a:extLst>
              <a:ext uri="{FF2B5EF4-FFF2-40B4-BE49-F238E27FC236}">
                <a16:creationId xmlns:a16="http://schemas.microsoft.com/office/drawing/2014/main" id="{575EC656-DDD6-473C-825C-53E876E376FE}"/>
              </a:ext>
            </a:extLst>
          </p:cNvPr>
          <p:cNvSpPr>
            <a:spLocks noGrp="1"/>
          </p:cNvSpPr>
          <p:nvPr>
            <p:ph idx="1"/>
          </p:nvPr>
        </p:nvSpPr>
        <p:spPr>
          <a:xfrm>
            <a:off x="738504" y="2106560"/>
            <a:ext cx="3643674" cy="3216276"/>
          </a:xfrm>
        </p:spPr>
        <p:txBody>
          <a:bodyPr anchor="t">
            <a:normAutofit/>
          </a:bodyPr>
          <a:lstStyle/>
          <a:p>
            <a:pPr>
              <a:buFont typeface="Wingdings" panose="05000000000000000000" pitchFamily="2" charset="2"/>
              <a:buChar char="Ø"/>
            </a:pPr>
            <a:r>
              <a:rPr lang="en-US"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React component can also be created using plain JavaScript function but with limited features. Function based React component does not support state management and other advanced features. It can be used to quickly create a simple component.</a:t>
            </a:r>
          </a:p>
          <a:p>
            <a:pPr>
              <a:buFont typeface="Wingdings" panose="05000000000000000000" pitchFamily="2" charset="2"/>
              <a:buChar char="Ø"/>
            </a:pPr>
            <a:endParaRPr lang="en-US"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US"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marL="0" indent="0">
              <a:buNone/>
            </a:pPr>
            <a:endParaRPr lang="en-US"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US"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cs typeface="Heebo" pitchFamily="2" charset="-79"/>
            </a:endParaRPr>
          </a:p>
          <a:p>
            <a:pPr>
              <a:buFont typeface="Wingdings" panose="05000000000000000000" pitchFamily="2" charset="2"/>
              <a:buChar char="Ø"/>
            </a:pPr>
            <a:endParaRPr lang="en-US"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cs typeface="Heebo" pitchFamily="2" charset="-79"/>
            </a:endParaRPr>
          </a:p>
          <a:p>
            <a:pPr>
              <a:buFont typeface="Wingdings" panose="05000000000000000000" pitchFamily="2" charset="2"/>
              <a:buChar char="Ø"/>
            </a:pPr>
            <a:endParaRPr lang="en-US"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cs typeface="Heebo" pitchFamily="2" charset="-79"/>
            </a:endParaRPr>
          </a:p>
          <a:p>
            <a:pPr>
              <a:buFont typeface="Wingdings" panose="05000000000000000000" pitchFamily="2" charset="2"/>
              <a:buChar char="Ø"/>
            </a:pPr>
            <a:endParaRPr lang="en-US"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cs typeface="Heebo" pitchFamily="2" charset="-79"/>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Heebo" pitchFamily="2" charset="-79"/>
              <a:cs typeface="Heebo" pitchFamily="2" charset="-79"/>
            </a:endParaRPr>
          </a:p>
          <a:p>
            <a:endParaRPr lang="en-IN" sz="18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2EFB1EE6-88C9-461C-9FD4-6A8618C2D4C9}"/>
              </a:ext>
            </a:extLst>
          </p:cNvPr>
          <p:cNvPicPr>
            <a:picLocks noChangeAspect="1"/>
          </p:cNvPicPr>
          <p:nvPr/>
        </p:nvPicPr>
        <p:blipFill rotWithShape="1">
          <a:blip r:embed="rId2"/>
          <a:srcRect l="24557" t="25794" r="26573" b="35262"/>
          <a:stretch/>
        </p:blipFill>
        <p:spPr>
          <a:xfrm>
            <a:off x="5128626" y="1926787"/>
            <a:ext cx="5934182" cy="2659999"/>
          </a:xfrm>
          <a:prstGeom prst="rect">
            <a:avLst/>
          </a:prstGeom>
        </p:spPr>
      </p:pic>
    </p:spTree>
    <p:extLst>
      <p:ext uri="{BB962C8B-B14F-4D97-AF65-F5344CB8AC3E}">
        <p14:creationId xmlns:p14="http://schemas.microsoft.com/office/powerpoint/2010/main" val="212360321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a:stretch/>
        </p:blipFill>
        <p:spPr>
          <a:xfrm>
            <a:off x="-24561" y="-7374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214663" y="2313042"/>
            <a:ext cx="7713531" cy="1612491"/>
          </a:xfrm>
        </p:spPr>
        <p:txBody>
          <a:bodyPr>
            <a:normAutofit/>
          </a:bodyPr>
          <a:lstStyle/>
          <a:p>
            <a:r>
              <a:rPr lang="en-US" b="1" dirty="0"/>
              <a:t>Thank </a:t>
            </a:r>
            <a:br>
              <a:rPr lang="en-US" b="1" dirty="0"/>
            </a:br>
            <a:r>
              <a:rPr lang="en-US" dirty="0"/>
              <a:t>You</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52A3-D507-4C4C-8229-3C91DA1162A8}"/>
              </a:ext>
            </a:extLst>
          </p:cNvPr>
          <p:cNvSpPr>
            <a:spLocks noGrp="1"/>
          </p:cNvSpPr>
          <p:nvPr>
            <p:ph type="title"/>
          </p:nvPr>
        </p:nvSpPr>
        <p:spPr>
          <a:xfrm>
            <a:off x="974179" y="714375"/>
            <a:ext cx="3332955" cy="5076826"/>
          </a:xfrm>
        </p:spPr>
        <p:txBody>
          <a:bodyPr anchor="ctr">
            <a:normAutofit/>
          </a:bodyPr>
          <a:lstStyle/>
          <a:p>
            <a:r>
              <a:rPr lang="en-US" sz="3400" b="1" i="0">
                <a:effectLst/>
                <a:latin typeface="Segoe UI" panose="020B0502040204020203" pitchFamily="34" charset="0"/>
              </a:rPr>
              <a:t>                          React Components</a:t>
            </a:r>
            <a:endParaRPr lang="en-IN" sz="340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59647F1-12A4-4825-879B-B1C2F27653C4}"/>
              </a:ext>
            </a:extLst>
          </p:cNvPr>
          <p:cNvSpPr>
            <a:spLocks noGrp="1"/>
          </p:cNvSpPr>
          <p:nvPr>
            <p:ph idx="1"/>
          </p:nvPr>
        </p:nvSpPr>
        <p:spPr>
          <a:xfrm>
            <a:off x="4973046" y="714375"/>
            <a:ext cx="6253751" cy="5076825"/>
          </a:xfrm>
        </p:spPr>
        <p:txBody>
          <a:bodyPr>
            <a:normAutofit/>
          </a:bodyPr>
          <a:lstStyle/>
          <a:p>
            <a:pPr>
              <a:buFont typeface="Wingdings" panose="05000000000000000000" pitchFamily="2" charset="2"/>
              <a:buChar char="Ø"/>
            </a:pPr>
            <a:r>
              <a:rPr lang="en-US" b="0" i="0">
                <a:effectLst/>
                <a:latin typeface="Calibri" panose="020F0502020204030204" pitchFamily="34" charset="0"/>
                <a:cs typeface="Calibri" panose="020F0502020204030204" pitchFamily="34" charset="0"/>
              </a:rPr>
              <a:t>React component is the building block of a React application.</a:t>
            </a:r>
            <a:endParaRPr lang="en-US">
              <a:latin typeface="Calibri" panose="020F0502020204030204" pitchFamily="34" charset="0"/>
              <a:cs typeface="Calibri" panose="020F0502020204030204" pitchFamily="34" charset="0"/>
            </a:endParaRPr>
          </a:p>
          <a:p>
            <a:pPr>
              <a:buFont typeface="Wingdings" panose="05000000000000000000" pitchFamily="2" charset="2"/>
              <a:buChar char="Ø"/>
            </a:pPr>
            <a:r>
              <a:rPr lang="en-US" b="0" i="0">
                <a:effectLst/>
                <a:latin typeface="Calibri" panose="020F0502020204030204" pitchFamily="34" charset="0"/>
                <a:cs typeface="Calibri" panose="020F0502020204030204" pitchFamily="34" charset="0"/>
              </a:rPr>
              <a:t>A React component represents a small chunk of user interface in a webpage. The primary job of a React component is to render its user interface and update it whenever its internal state is changed. In addition to rendering the UI, it manages the events belongs to its user interface. To summarize, React component provides below functionalities.</a:t>
            </a:r>
          </a:p>
          <a:p>
            <a:pPr>
              <a:buFont typeface="Wingdings" panose="05000000000000000000" pitchFamily="2" charset="2"/>
              <a:buChar char="q"/>
            </a:pPr>
            <a:r>
              <a:rPr lang="en-US" b="0" i="0">
                <a:effectLst/>
                <a:latin typeface="Calibri" panose="020F0502020204030204" pitchFamily="34" charset="0"/>
                <a:cs typeface="Calibri" panose="020F0502020204030204" pitchFamily="34" charset="0"/>
              </a:rPr>
              <a:t>Initial rendering of the user interface.</a:t>
            </a:r>
          </a:p>
          <a:p>
            <a:pPr>
              <a:buFont typeface="Wingdings" panose="05000000000000000000" pitchFamily="2" charset="2"/>
              <a:buChar char="q"/>
            </a:pPr>
            <a:r>
              <a:rPr lang="en-US" b="0" i="0">
                <a:effectLst/>
                <a:latin typeface="Calibri" panose="020F0502020204030204" pitchFamily="34" charset="0"/>
                <a:cs typeface="Calibri" panose="020F0502020204030204" pitchFamily="34" charset="0"/>
              </a:rPr>
              <a:t>Management and handling of events.</a:t>
            </a:r>
          </a:p>
          <a:p>
            <a:pPr>
              <a:buFont typeface="Wingdings" panose="05000000000000000000" pitchFamily="2" charset="2"/>
              <a:buChar char="q"/>
            </a:pPr>
            <a:r>
              <a:rPr lang="en-US" b="0" i="0">
                <a:effectLst/>
                <a:latin typeface="Calibri" panose="020F0502020204030204" pitchFamily="34" charset="0"/>
                <a:cs typeface="Calibri" panose="020F0502020204030204" pitchFamily="34" charset="0"/>
              </a:rPr>
              <a:t>Updating the user interface whenever the internal state is changed.</a:t>
            </a:r>
          </a:p>
          <a:p>
            <a:endParaRPr lang="en-IN" dirty="0"/>
          </a:p>
        </p:txBody>
      </p:sp>
    </p:spTree>
    <p:extLst>
      <p:ext uri="{BB962C8B-B14F-4D97-AF65-F5344CB8AC3E}">
        <p14:creationId xmlns:p14="http://schemas.microsoft.com/office/powerpoint/2010/main" val="16799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D45A50-CBC8-4856-BFA4-5195BE895BCA}"/>
              </a:ext>
            </a:extLst>
          </p:cNvPr>
          <p:cNvSpPr>
            <a:spLocks noGrp="1"/>
          </p:cNvSpPr>
          <p:nvPr>
            <p:ph type="title"/>
          </p:nvPr>
        </p:nvSpPr>
        <p:spPr>
          <a:xfrm>
            <a:off x="1141413" y="609600"/>
            <a:ext cx="9905998" cy="1173480"/>
          </a:xfrm>
        </p:spPr>
        <p:txBody>
          <a:bodyPr>
            <a:normAutofit/>
          </a:bodyPr>
          <a:lstStyle/>
          <a:p>
            <a:pPr algn="ctr"/>
            <a:r>
              <a:rPr lang="en-US" b="1" i="0">
                <a:effectLst/>
                <a:latin typeface="Segoe UI" panose="020B0502040204020203" pitchFamily="34" charset="0"/>
                <a:cs typeface="Segoe UI" panose="020B0502040204020203" pitchFamily="34" charset="0"/>
              </a:rPr>
              <a:t>React component accomplish these feature using three concepts −</a:t>
            </a:r>
            <a:endParaRPr lang="en-IN"/>
          </a:p>
        </p:txBody>
      </p:sp>
      <p:sp>
        <p:nvSpPr>
          <p:cNvPr id="3" name="Content Placeholder 2">
            <a:extLst>
              <a:ext uri="{FF2B5EF4-FFF2-40B4-BE49-F238E27FC236}">
                <a16:creationId xmlns:a16="http://schemas.microsoft.com/office/drawing/2014/main" id="{02AE754B-2B1F-4DB1-BF93-160DBF5B5CA1}"/>
              </a:ext>
            </a:extLst>
          </p:cNvPr>
          <p:cNvSpPr>
            <a:spLocks noGrp="1"/>
          </p:cNvSpPr>
          <p:nvPr>
            <p:ph idx="1"/>
          </p:nvPr>
        </p:nvSpPr>
        <p:spPr>
          <a:xfrm>
            <a:off x="1141413" y="2666999"/>
            <a:ext cx="9905998" cy="3124201"/>
          </a:xfrm>
        </p:spPr>
        <p:txBody>
          <a:bodyPr>
            <a:normAutofit/>
          </a:bodyPr>
          <a:lstStyle/>
          <a:p>
            <a:pPr>
              <a:buFont typeface="Wingdings" panose="05000000000000000000" pitchFamily="2" charset="2"/>
              <a:buChar char="q"/>
            </a:pPr>
            <a:r>
              <a:rPr lang="en-US" b="1" i="0">
                <a:effectLst/>
                <a:latin typeface="Nunito" pitchFamily="2" charset="0"/>
              </a:rPr>
              <a:t>Properties</a:t>
            </a:r>
            <a:r>
              <a:rPr lang="en-US" b="0" i="0">
                <a:effectLst/>
                <a:latin typeface="Nunito" pitchFamily="2" charset="0"/>
              </a:rPr>
              <a:t> − Enables the component to receive input.</a:t>
            </a:r>
          </a:p>
          <a:p>
            <a:pPr>
              <a:buFont typeface="Wingdings" panose="05000000000000000000" pitchFamily="2" charset="2"/>
              <a:buChar char="q"/>
            </a:pPr>
            <a:r>
              <a:rPr lang="en-US" b="1" i="0">
                <a:effectLst/>
                <a:latin typeface="Nunito" pitchFamily="2" charset="0"/>
              </a:rPr>
              <a:t>Events</a:t>
            </a:r>
            <a:r>
              <a:rPr lang="en-US" b="0" i="0">
                <a:effectLst/>
                <a:latin typeface="Nunito" pitchFamily="2" charset="0"/>
              </a:rPr>
              <a:t> − Enable the component to manage DOM events and end-user interaction.</a:t>
            </a:r>
          </a:p>
          <a:p>
            <a:pPr>
              <a:buFont typeface="Wingdings" panose="05000000000000000000" pitchFamily="2" charset="2"/>
              <a:buChar char="q"/>
            </a:pPr>
            <a:r>
              <a:rPr lang="en-US" b="1" i="0">
                <a:effectLst/>
                <a:latin typeface="Nunito" pitchFamily="2" charset="0"/>
              </a:rPr>
              <a:t>State</a:t>
            </a:r>
            <a:r>
              <a:rPr lang="en-US" b="0" i="0">
                <a:effectLst/>
                <a:latin typeface="Nunito" pitchFamily="2" charset="0"/>
              </a:rPr>
              <a:t> − Enable the component to stay stateful. Stateful component updates its UI with respect to its state</a:t>
            </a:r>
          </a:p>
          <a:p>
            <a:endParaRPr lang="en-IN" dirty="0"/>
          </a:p>
        </p:txBody>
      </p:sp>
    </p:spTree>
    <p:extLst>
      <p:ext uri="{BB962C8B-B14F-4D97-AF65-F5344CB8AC3E}">
        <p14:creationId xmlns:p14="http://schemas.microsoft.com/office/powerpoint/2010/main" val="360252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E598D0-91CC-4915-9D35-5D30941AFD47}"/>
              </a:ext>
            </a:extLst>
          </p:cNvPr>
          <p:cNvSpPr>
            <a:spLocks noGrp="1"/>
          </p:cNvSpPr>
          <p:nvPr>
            <p:ph idx="1"/>
          </p:nvPr>
        </p:nvSpPr>
        <p:spPr>
          <a:xfrm>
            <a:off x="6420465" y="2666999"/>
            <a:ext cx="5122606" cy="3216276"/>
          </a:xfrm>
        </p:spPr>
        <p:txBody>
          <a:bodyPr anchor="t">
            <a:normAutofit/>
          </a:bodyPr>
          <a:lstStyle/>
          <a:p>
            <a:pPr>
              <a:buFont typeface="Wingdings" panose="05000000000000000000" pitchFamily="2" charset="2"/>
              <a:buChar char="Ø"/>
            </a:pPr>
            <a:r>
              <a:rPr lang="en-US" b="0" i="0" dirty="0">
                <a:gradFill flip="none" rotWithShape="1">
                  <a:gsLst>
                    <a:gs pos="0">
                      <a:sysClr val="window" lastClr="FFFFFF"/>
                    </a:gs>
                    <a:gs pos="100000">
                      <a:sysClr val="window" lastClr="FFFFFF">
                        <a:lumMod val="75000"/>
                      </a:sysClr>
                    </a:gs>
                  </a:gsLst>
                  <a:lin ang="5580000" scaled="0"/>
                  <a:tileRect/>
                </a:gradFill>
                <a:effectLst/>
                <a:latin typeface="Calibri Light" panose="020F0302020204030204" pitchFamily="34" charset="0"/>
                <a:cs typeface="Calibri Light" panose="020F0302020204030204" pitchFamily="34" charset="0"/>
              </a:rPr>
              <a:t>Every React component have their own structure, methods as well as APIs. They can be reusable as per your need. For better understanding, consider the entire UI as a tree. Here, the root is the starting component, and each of the other pieces becomes branches, which are further divided into sub-branches</a:t>
            </a:r>
            <a:r>
              <a:rPr lang="en-US" b="0" i="0" dirty="0">
                <a:gradFill flip="none" rotWithShape="1">
                  <a:gsLst>
                    <a:gs pos="0">
                      <a:sysClr val="window" lastClr="FFFFFF"/>
                    </a:gs>
                    <a:gs pos="100000">
                      <a:sysClr val="window" lastClr="FFFFFF">
                        <a:lumMod val="75000"/>
                      </a:sysClr>
                    </a:gs>
                  </a:gsLst>
                  <a:lin ang="5580000" scaled="0"/>
                  <a:tileRect/>
                </a:gradFill>
                <a:effectLst/>
                <a:latin typeface="inter-regular"/>
              </a:rPr>
              <a:t>.</a:t>
            </a:r>
          </a:p>
          <a:p>
            <a:endParaRPr lang="en-IN" dirty="0">
              <a:gradFill flip="none" rotWithShape="1">
                <a:gsLst>
                  <a:gs pos="0">
                    <a:sysClr val="window" lastClr="FFFFFF"/>
                  </a:gs>
                  <a:gs pos="100000">
                    <a:sysClr val="window" lastClr="FFFFFF">
                      <a:lumMod val="75000"/>
                    </a:sysClr>
                  </a:gs>
                </a:gsLst>
                <a:lin ang="5580000" scaled="0"/>
                <a:tileRect/>
              </a:gradFill>
            </a:endParaRPr>
          </a:p>
        </p:txBody>
      </p:sp>
      <p:sp>
        <p:nvSpPr>
          <p:cNvPr id="11"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33054B-6749-4EAA-9667-A5BB9DE57B20}"/>
              </a:ext>
            </a:extLst>
          </p:cNvPr>
          <p:cNvPicPr>
            <a:picLocks noChangeAspect="1"/>
          </p:cNvPicPr>
          <p:nvPr/>
        </p:nvPicPr>
        <p:blipFill>
          <a:blip r:embed="rId2"/>
          <a:stretch>
            <a:fillRect/>
          </a:stretch>
        </p:blipFill>
        <p:spPr>
          <a:xfrm>
            <a:off x="1148186" y="1815655"/>
            <a:ext cx="4451371" cy="2882263"/>
          </a:xfrm>
          <a:prstGeom prst="rect">
            <a:avLst/>
          </a:prstGeom>
        </p:spPr>
      </p:pic>
    </p:spTree>
    <p:extLst>
      <p:ext uri="{BB962C8B-B14F-4D97-AF65-F5344CB8AC3E}">
        <p14:creationId xmlns:p14="http://schemas.microsoft.com/office/powerpoint/2010/main" val="261162404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169DB3-AF1A-4D8E-A241-4BABC82CE195}"/>
              </a:ext>
            </a:extLst>
          </p:cNvPr>
          <p:cNvSpPr>
            <a:spLocks noGrp="1"/>
          </p:cNvSpPr>
          <p:nvPr>
            <p:ph type="title"/>
          </p:nvPr>
        </p:nvSpPr>
        <p:spPr>
          <a:xfrm>
            <a:off x="1141413" y="609600"/>
            <a:ext cx="9905998" cy="1173480"/>
          </a:xfrm>
        </p:spPr>
        <p:txBody>
          <a:bodyPr>
            <a:normAutofit/>
          </a:bodyPr>
          <a:lstStyle/>
          <a:p>
            <a:pPr algn="ctr"/>
            <a:r>
              <a:rPr lang="en-IN" b="1" i="0">
                <a:effectLst/>
                <a:latin typeface="Segoe UI" panose="020B0502040204020203" pitchFamily="34" charset="0"/>
                <a:cs typeface="Segoe UI" panose="020B0502040204020203" pitchFamily="34" charset="0"/>
              </a:rPr>
              <a:t>Creating a React component</a:t>
            </a:r>
            <a:br>
              <a:rPr lang="en-IN" b="0" i="0">
                <a:effectLst/>
                <a:latin typeface="Heebo" panose="020B0604020202020204" pitchFamily="2" charset="-79"/>
                <a:cs typeface="Heebo" panose="020B0604020202020204" pitchFamily="2" charset="-79"/>
              </a:rPr>
            </a:br>
            <a:endParaRPr lang="en-IN"/>
          </a:p>
        </p:txBody>
      </p:sp>
      <p:sp>
        <p:nvSpPr>
          <p:cNvPr id="3" name="Content Placeholder 2">
            <a:extLst>
              <a:ext uri="{FF2B5EF4-FFF2-40B4-BE49-F238E27FC236}">
                <a16:creationId xmlns:a16="http://schemas.microsoft.com/office/drawing/2014/main" id="{AB58FA9D-5A31-4886-B353-F9490820CF3A}"/>
              </a:ext>
            </a:extLst>
          </p:cNvPr>
          <p:cNvSpPr>
            <a:spLocks noGrp="1"/>
          </p:cNvSpPr>
          <p:nvPr>
            <p:ph idx="1"/>
          </p:nvPr>
        </p:nvSpPr>
        <p:spPr>
          <a:xfrm>
            <a:off x="1020532" y="2551059"/>
            <a:ext cx="10147759" cy="3520361"/>
          </a:xfrm>
        </p:spPr>
        <p:txBody>
          <a:bodyPr>
            <a:normAutofit/>
          </a:bodyPr>
          <a:lstStyle/>
          <a:p>
            <a:pPr>
              <a:lnSpc>
                <a:spcPct val="90000"/>
              </a:lnSpc>
              <a:buFont typeface="Wingdings" panose="05000000000000000000" pitchFamily="2" charset="2"/>
              <a:buChar char="Ø"/>
            </a:pPr>
            <a:r>
              <a:rPr lang="en-US" sz="1600" b="0" i="0" dirty="0">
                <a:effectLst/>
                <a:latin typeface="Nunito" pitchFamily="2" charset="0"/>
              </a:rPr>
              <a:t>React library has two component types. The types are categorized based on the way it is being created.</a:t>
            </a:r>
          </a:p>
          <a:p>
            <a:pPr>
              <a:lnSpc>
                <a:spcPct val="90000"/>
              </a:lnSpc>
              <a:buFont typeface="Wingdings" panose="05000000000000000000" pitchFamily="2" charset="2"/>
              <a:buChar char="Ø"/>
            </a:pPr>
            <a:r>
              <a:rPr lang="en-US" sz="1600" b="0" i="0" dirty="0">
                <a:effectLst/>
                <a:latin typeface="Nunito" pitchFamily="2" charset="0"/>
              </a:rPr>
              <a:t>Function component − Uses plain JavaScript function.</a:t>
            </a:r>
          </a:p>
          <a:p>
            <a:pPr>
              <a:lnSpc>
                <a:spcPct val="90000"/>
              </a:lnSpc>
              <a:buFont typeface="Wingdings" panose="05000000000000000000" pitchFamily="2" charset="2"/>
              <a:buChar char="Ø"/>
            </a:pPr>
            <a:r>
              <a:rPr lang="en-US" sz="1600" b="0" i="0" dirty="0">
                <a:effectLst/>
                <a:latin typeface="Nunito" pitchFamily="2" charset="0"/>
              </a:rPr>
              <a:t>ES6 class component − Uses ES6 class.</a:t>
            </a:r>
          </a:p>
          <a:p>
            <a:pPr>
              <a:lnSpc>
                <a:spcPct val="90000"/>
              </a:lnSpc>
              <a:buFont typeface="Wingdings" panose="05000000000000000000" pitchFamily="2" charset="2"/>
              <a:buChar char="Ø"/>
            </a:pPr>
            <a:r>
              <a:rPr lang="en-US" sz="1600" b="0" i="0" dirty="0">
                <a:effectLst/>
                <a:latin typeface="Nunito" pitchFamily="2" charset="0"/>
              </a:rPr>
              <a:t>The core difference between function and class component are −</a:t>
            </a:r>
            <a:endParaRPr lang="en-US" sz="1600" dirty="0">
              <a:effectLst/>
              <a:latin typeface="Nunito" pitchFamily="2" charset="0"/>
            </a:endParaRPr>
          </a:p>
          <a:p>
            <a:pPr>
              <a:lnSpc>
                <a:spcPct val="90000"/>
              </a:lnSpc>
              <a:buFont typeface="Wingdings" panose="05000000000000000000" pitchFamily="2" charset="2"/>
              <a:buChar char="Ø"/>
            </a:pPr>
            <a:r>
              <a:rPr lang="en-US" sz="1600" b="0" i="0" dirty="0">
                <a:effectLst/>
                <a:latin typeface="Nunito" pitchFamily="2" charset="0"/>
              </a:rPr>
              <a:t>Function components are very minimal in nature. Its only requirement is to return a React element.</a:t>
            </a:r>
          </a:p>
          <a:p>
            <a:pPr marL="0" indent="0">
              <a:lnSpc>
                <a:spcPct val="90000"/>
              </a:lnSpc>
              <a:buNone/>
            </a:pPr>
            <a:r>
              <a:rPr lang="en-US" sz="1600" b="0" i="0" dirty="0">
                <a:effectLst/>
                <a:latin typeface="Nunito" pitchFamily="2" charset="0"/>
              </a:rPr>
              <a:t>                                           function Hello() { </a:t>
            </a:r>
          </a:p>
          <a:p>
            <a:pPr marL="0" indent="0">
              <a:lnSpc>
                <a:spcPct val="90000"/>
              </a:lnSpc>
              <a:buNone/>
            </a:pPr>
            <a:r>
              <a:rPr lang="en-US" sz="1600" b="0" i="0" dirty="0">
                <a:effectLst/>
                <a:latin typeface="Nunito" pitchFamily="2" charset="0"/>
              </a:rPr>
              <a:t>                                             return '&lt;div&gt;Hello&lt;/div&gt;’ </a:t>
            </a:r>
          </a:p>
          <a:p>
            <a:pPr marL="0" indent="0">
              <a:lnSpc>
                <a:spcPct val="90000"/>
              </a:lnSpc>
              <a:buNone/>
            </a:pPr>
            <a:r>
              <a:rPr lang="en-US" sz="1600" b="0" i="0" dirty="0">
                <a:effectLst/>
                <a:latin typeface="Nunito" pitchFamily="2" charset="0"/>
              </a:rPr>
              <a:t>                                               }</a:t>
            </a:r>
          </a:p>
          <a:p>
            <a:pPr>
              <a:lnSpc>
                <a:spcPct val="90000"/>
              </a:lnSpc>
              <a:buFont typeface="Wingdings" panose="05000000000000000000" pitchFamily="2" charset="2"/>
              <a:buChar char="Ø"/>
            </a:pPr>
            <a:endParaRPr lang="en-IN" sz="1600" dirty="0"/>
          </a:p>
        </p:txBody>
      </p:sp>
    </p:spTree>
    <p:extLst>
      <p:ext uri="{BB962C8B-B14F-4D97-AF65-F5344CB8AC3E}">
        <p14:creationId xmlns:p14="http://schemas.microsoft.com/office/powerpoint/2010/main" val="219370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A4FD907-E5D4-487F-907A-2A099D579FA7}"/>
              </a:ext>
            </a:extLst>
          </p:cNvPr>
          <p:cNvSpPr>
            <a:spLocks noGrp="1"/>
          </p:cNvSpPr>
          <p:nvPr>
            <p:ph idx="1"/>
          </p:nvPr>
        </p:nvSpPr>
        <p:spPr>
          <a:xfrm>
            <a:off x="176981" y="767123"/>
            <a:ext cx="11238271" cy="5589432"/>
          </a:xfrm>
        </p:spPr>
        <p:txBody>
          <a:bodyPr>
            <a:normAutofit/>
          </a:bodyPr>
          <a:lstStyle/>
          <a:p>
            <a:pPr>
              <a:lnSpc>
                <a:spcPct val="90000"/>
              </a:lnSpc>
              <a:buFont typeface="Wingdings" panose="05000000000000000000" pitchFamily="2" charset="2"/>
              <a:buChar char="Ø"/>
            </a:pPr>
            <a:r>
              <a:rPr lang="en-US" sz="1800" b="0" i="0" dirty="0">
                <a:effectLst/>
                <a:latin typeface="Nunito" pitchFamily="2" charset="0"/>
              </a:rPr>
              <a:t>The same functionality can be done using ES6 class component with little extra coding.</a:t>
            </a:r>
          </a:p>
          <a:p>
            <a:pPr marL="0" indent="0">
              <a:lnSpc>
                <a:spcPct val="90000"/>
              </a:lnSpc>
              <a:buNone/>
            </a:pPr>
            <a:r>
              <a:rPr lang="en-US" sz="1800" b="0" i="0" dirty="0">
                <a:effectLst/>
                <a:latin typeface="Nunito" pitchFamily="2" charset="0"/>
              </a:rPr>
              <a:t>                class ExpenseEntryItem extends React.Component {         </a:t>
            </a:r>
          </a:p>
          <a:p>
            <a:pPr marL="0" indent="0">
              <a:lnSpc>
                <a:spcPct val="90000"/>
              </a:lnSpc>
              <a:buNone/>
            </a:pPr>
            <a:r>
              <a:rPr lang="en-US" sz="1800" b="0" i="0" dirty="0">
                <a:effectLst/>
                <a:latin typeface="Nunito" pitchFamily="2" charset="0"/>
              </a:rPr>
              <a:t>                render() { </a:t>
            </a:r>
          </a:p>
          <a:p>
            <a:pPr marL="0" indent="0">
              <a:lnSpc>
                <a:spcPct val="90000"/>
              </a:lnSpc>
              <a:buNone/>
            </a:pPr>
            <a:r>
              <a:rPr lang="en-US" sz="1800" b="0" i="0" dirty="0">
                <a:effectLst/>
                <a:latin typeface="Nunito" pitchFamily="2" charset="0"/>
              </a:rPr>
              <a:t>                return ( </a:t>
            </a:r>
          </a:p>
          <a:p>
            <a:pPr marL="0" indent="0">
              <a:lnSpc>
                <a:spcPct val="90000"/>
              </a:lnSpc>
              <a:buNone/>
            </a:pPr>
            <a:r>
              <a:rPr lang="en-US" sz="1800" b="0" i="0" dirty="0">
                <a:effectLst/>
                <a:latin typeface="Nunito" pitchFamily="2" charset="0"/>
              </a:rPr>
              <a:t>               &lt;div&gt;Hello&lt;/div&gt; </a:t>
            </a:r>
          </a:p>
          <a:p>
            <a:pPr marL="0" indent="0">
              <a:lnSpc>
                <a:spcPct val="90000"/>
              </a:lnSpc>
              <a:buNone/>
            </a:pPr>
            <a:r>
              <a:rPr lang="en-US" sz="1800" b="0" i="0" dirty="0">
                <a:effectLst/>
                <a:latin typeface="Nunito" pitchFamily="2" charset="0"/>
              </a:rPr>
              <a:t>                ); </a:t>
            </a:r>
          </a:p>
          <a:p>
            <a:pPr marL="0" indent="0">
              <a:lnSpc>
                <a:spcPct val="90000"/>
              </a:lnSpc>
              <a:buNone/>
            </a:pPr>
            <a:r>
              <a:rPr lang="en-US" sz="1800" b="0" i="0" dirty="0">
                <a:effectLst/>
                <a:latin typeface="Nunito" pitchFamily="2" charset="0"/>
              </a:rPr>
              <a:t>                }</a:t>
            </a:r>
          </a:p>
          <a:p>
            <a:pPr marL="0" indent="0">
              <a:lnSpc>
                <a:spcPct val="90000"/>
              </a:lnSpc>
              <a:buNone/>
            </a:pPr>
            <a:r>
              <a:rPr lang="en-US" sz="1800" b="0" i="0" dirty="0">
                <a:effectLst/>
                <a:latin typeface="Nunito" pitchFamily="2" charset="0"/>
              </a:rPr>
              <a:t>                }</a:t>
            </a:r>
          </a:p>
          <a:p>
            <a:pPr marL="0" indent="0">
              <a:lnSpc>
                <a:spcPct val="90000"/>
              </a:lnSpc>
              <a:buNone/>
            </a:pPr>
            <a:endParaRPr lang="en-US" sz="1800" b="0" i="0" dirty="0">
              <a:effectLst/>
              <a:latin typeface="Nunito" pitchFamily="2" charset="0"/>
            </a:endParaRPr>
          </a:p>
          <a:p>
            <a:pPr>
              <a:lnSpc>
                <a:spcPct val="90000"/>
              </a:lnSpc>
              <a:buFont typeface="Wingdings" panose="05000000000000000000" pitchFamily="2" charset="2"/>
              <a:buChar char="Ø"/>
            </a:pPr>
            <a:r>
              <a:rPr lang="en-US" sz="1800" b="0" i="0" dirty="0">
                <a:effectLst/>
                <a:latin typeface="Nunito" pitchFamily="2" charset="0"/>
              </a:rPr>
              <a:t>Class components supports state management out of the box whereas function components does not support state management. But, React provides a hook, </a:t>
            </a:r>
            <a:r>
              <a:rPr lang="en-US" sz="1800" b="0" i="1" dirty="0">
                <a:effectLst/>
                <a:latin typeface="Nunito" pitchFamily="2" charset="0"/>
              </a:rPr>
              <a:t>useState()</a:t>
            </a:r>
            <a:r>
              <a:rPr lang="en-US" sz="1800" b="0" i="0" dirty="0">
                <a:effectLst/>
                <a:latin typeface="Nunito" pitchFamily="2" charset="0"/>
              </a:rPr>
              <a:t> for the function components to maintain its state.</a:t>
            </a:r>
          </a:p>
          <a:p>
            <a:pPr>
              <a:lnSpc>
                <a:spcPct val="90000"/>
              </a:lnSpc>
              <a:buFont typeface="Wingdings" panose="05000000000000000000" pitchFamily="2" charset="2"/>
              <a:buChar char="Ø"/>
            </a:pPr>
            <a:r>
              <a:rPr lang="en-US" sz="1800" b="0" i="0" dirty="0">
                <a:effectLst/>
                <a:latin typeface="Nunito" pitchFamily="2" charset="0"/>
              </a:rPr>
              <a:t>Class component have a life cycle and access to each life cycle events through dedicated callback apis. Function component does not have life cycle. Again, React provides a hook, </a:t>
            </a:r>
            <a:r>
              <a:rPr lang="en-US" sz="1800" b="0" i="1" dirty="0">
                <a:effectLst/>
                <a:latin typeface="Nunito" pitchFamily="2" charset="0"/>
              </a:rPr>
              <a:t>useEffect()</a:t>
            </a:r>
            <a:r>
              <a:rPr lang="en-US" sz="1800" b="0" i="0" dirty="0">
                <a:effectLst/>
                <a:latin typeface="Nunito" pitchFamily="2" charset="0"/>
              </a:rPr>
              <a:t> for the function component to access different stages of the component</a:t>
            </a:r>
            <a:r>
              <a:rPr lang="en-US" sz="1100" b="0" i="0" dirty="0">
                <a:effectLst/>
                <a:latin typeface="Nunito" pitchFamily="2" charset="0"/>
              </a:rPr>
              <a:t>.</a:t>
            </a:r>
          </a:p>
          <a:p>
            <a:pPr>
              <a:lnSpc>
                <a:spcPct val="90000"/>
              </a:lnSpc>
            </a:pPr>
            <a:endParaRPr lang="en-IN" sz="1100" dirty="0"/>
          </a:p>
        </p:txBody>
      </p:sp>
    </p:spTree>
    <p:extLst>
      <p:ext uri="{BB962C8B-B14F-4D97-AF65-F5344CB8AC3E}">
        <p14:creationId xmlns:p14="http://schemas.microsoft.com/office/powerpoint/2010/main" val="1726202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D034-C95B-4470-B7AA-727FD1295A09}"/>
              </a:ext>
            </a:extLst>
          </p:cNvPr>
          <p:cNvSpPr>
            <a:spLocks noGrp="1"/>
          </p:cNvSpPr>
          <p:nvPr>
            <p:ph type="title"/>
          </p:nvPr>
        </p:nvSpPr>
        <p:spPr>
          <a:xfrm>
            <a:off x="643192" y="323118"/>
            <a:ext cx="3643674" cy="1905000"/>
          </a:xfrm>
        </p:spPr>
        <p:txBody>
          <a:bodyPr>
            <a:normAutofit/>
          </a:bodyPr>
          <a:lstStyle/>
          <a:p>
            <a:r>
              <a:rPr lang="en-IN" sz="2800" b="1" i="0" dirty="0">
                <a:effectLst/>
                <a:latin typeface="Heebo" pitchFamily="2" charset="-79"/>
                <a:cs typeface="Heebo" pitchFamily="2" charset="-79"/>
              </a:rPr>
              <a:t>Creating a class component</a:t>
            </a:r>
            <a:br>
              <a:rPr lang="en-IN" sz="2800" b="0" i="0" dirty="0">
                <a:effectLst/>
                <a:latin typeface="Heebo" pitchFamily="2" charset="-79"/>
                <a:cs typeface="Heebo" pitchFamily="2" charset="-79"/>
              </a:rPr>
            </a:br>
            <a:endParaRPr lang="en-IN" sz="2800" dirty="0"/>
          </a:p>
        </p:txBody>
      </p:sp>
      <p:sp>
        <p:nvSpPr>
          <p:cNvPr id="3" name="Content Placeholder 2">
            <a:extLst>
              <a:ext uri="{FF2B5EF4-FFF2-40B4-BE49-F238E27FC236}">
                <a16:creationId xmlns:a16="http://schemas.microsoft.com/office/drawing/2014/main" id="{C5387797-4EA6-4C05-93F7-B798A1C14651}"/>
              </a:ext>
            </a:extLst>
          </p:cNvPr>
          <p:cNvSpPr>
            <a:spLocks noGrp="1"/>
          </p:cNvSpPr>
          <p:nvPr>
            <p:ph idx="1"/>
          </p:nvPr>
        </p:nvSpPr>
        <p:spPr>
          <a:xfrm>
            <a:off x="389467" y="1981200"/>
            <a:ext cx="4453466" cy="3902075"/>
          </a:xfrm>
        </p:spPr>
        <p:txBody>
          <a:bodyPr anchor="t">
            <a:normAutofit/>
          </a:bodyPr>
          <a:lstStyle/>
          <a:p>
            <a:pPr>
              <a:buFont typeface="Wingdings" panose="05000000000000000000" pitchFamily="2" charset="2"/>
              <a:buChar char="Ø"/>
            </a:pPr>
            <a:r>
              <a:rPr lang="en-US" b="0" i="0" dirty="0">
                <a:effectLst/>
                <a:latin typeface="Nunito" pitchFamily="2" charset="0"/>
              </a:rPr>
              <a:t>Let us create a new React component (in our expense-manager app), ExpenseEntryItem to showcase an expense entry item. Expense entry item consists of name, amount, date and category. The object representation of the expense entry item is −</a:t>
            </a:r>
          </a:p>
          <a:p>
            <a:pPr>
              <a:buFont typeface="Wingdings" panose="05000000000000000000" pitchFamily="2" charset="2"/>
              <a:buChar char="Ø"/>
            </a:pPr>
            <a:endParaRPr lang="en-US" sz="1800" dirty="0">
              <a:effectLst/>
              <a:latin typeface="Nunito" pitchFamily="2" charset="0"/>
            </a:endParaRPr>
          </a:p>
          <a:p>
            <a:pPr>
              <a:buFont typeface="Wingdings" panose="05000000000000000000" pitchFamily="2" charset="2"/>
              <a:buChar char="Ø"/>
            </a:pPr>
            <a:endParaRPr lang="en-US" sz="1800" dirty="0">
              <a:effectLst/>
              <a:latin typeface="Nunito" pitchFamily="2" charset="0"/>
            </a:endParaRPr>
          </a:p>
          <a:p>
            <a:pPr>
              <a:buFont typeface="Wingdings" panose="05000000000000000000" pitchFamily="2" charset="2"/>
              <a:buChar char="Ø"/>
            </a:pPr>
            <a:endParaRPr lang="en-US" sz="1800" dirty="0">
              <a:effectLst/>
              <a:latin typeface="Nunito" pitchFamily="2" charset="0"/>
            </a:endParaRPr>
          </a:p>
          <a:p>
            <a:pPr>
              <a:buFont typeface="Wingdings" panose="05000000000000000000" pitchFamily="2" charset="2"/>
              <a:buChar char="Ø"/>
            </a:pPr>
            <a:endParaRPr lang="en-US" sz="1800" dirty="0">
              <a:effectLst/>
              <a:latin typeface="Nunito" pitchFamily="2" charset="0"/>
            </a:endParaRPr>
          </a:p>
          <a:p>
            <a:pPr>
              <a:buFont typeface="Wingdings" panose="05000000000000000000" pitchFamily="2" charset="2"/>
              <a:buChar char="Ø"/>
            </a:pPr>
            <a:endParaRPr lang="en-US" sz="1800" dirty="0">
              <a:effectLst/>
              <a:latin typeface="Nunito" pitchFamily="2" charset="0"/>
            </a:endParaRPr>
          </a:p>
          <a:p>
            <a:pPr>
              <a:buFont typeface="Wingdings" panose="05000000000000000000" pitchFamily="2" charset="2"/>
              <a:buChar char="Ø"/>
            </a:pPr>
            <a:endParaRPr lang="en-US" sz="1800" dirty="0">
              <a:effectLst/>
              <a:latin typeface="Nunito" pitchFamily="2" charset="0"/>
            </a:endParaRPr>
          </a:p>
          <a:p>
            <a:pPr marL="0" indent="0">
              <a:buNone/>
            </a:pPr>
            <a:endParaRPr lang="en-IN" sz="1800" dirty="0"/>
          </a:p>
        </p:txBody>
      </p:sp>
      <p:pic>
        <p:nvPicPr>
          <p:cNvPr id="5" name="Picture 4" descr="Graphical user interface, text, application&#10;&#10;Description automatically generated">
            <a:extLst>
              <a:ext uri="{FF2B5EF4-FFF2-40B4-BE49-F238E27FC236}">
                <a16:creationId xmlns:a16="http://schemas.microsoft.com/office/drawing/2014/main" id="{84E9305E-2E09-42D7-8A46-8438822C7A14}"/>
              </a:ext>
            </a:extLst>
          </p:cNvPr>
          <p:cNvPicPr>
            <a:picLocks noChangeAspect="1"/>
          </p:cNvPicPr>
          <p:nvPr/>
        </p:nvPicPr>
        <p:blipFill rotWithShape="1">
          <a:blip r:embed="rId3"/>
          <a:srcRect l="23588" t="30831" r="37460" b="47310"/>
          <a:stretch/>
        </p:blipFill>
        <p:spPr>
          <a:xfrm>
            <a:off x="5173767" y="2177318"/>
            <a:ext cx="6916633" cy="218332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6546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E665BB-293C-44B7-A4A5-47D64CDEDFC7}"/>
              </a:ext>
            </a:extLst>
          </p:cNvPr>
          <p:cNvSpPr>
            <a:spLocks noGrp="1"/>
          </p:cNvSpPr>
          <p:nvPr>
            <p:ph idx="1"/>
          </p:nvPr>
        </p:nvSpPr>
        <p:spPr>
          <a:xfrm>
            <a:off x="245806" y="2109019"/>
            <a:ext cx="4139382" cy="2883058"/>
          </a:xfrm>
        </p:spPr>
        <p:txBody>
          <a:bodyPr anchor="t">
            <a:normAutofit/>
          </a:bodyPr>
          <a:lstStyle/>
          <a:p>
            <a:pPr>
              <a:buFont typeface="Wingdings" panose="05000000000000000000" pitchFamily="2" charset="2"/>
              <a:buChar char="Ø"/>
            </a:pP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Next, create a file, </a:t>
            </a:r>
            <a:r>
              <a:rPr lang="en-IN" b="0" i="1"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ExpenseEntryItem.css</a:t>
            </a: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 under </a:t>
            </a:r>
            <a:r>
              <a:rPr lang="en-IN" b="0" i="1" dirty="0" err="1">
                <a:gradFill flip="none" rotWithShape="1">
                  <a:gsLst>
                    <a:gs pos="0">
                      <a:sysClr val="window" lastClr="FFFFFF"/>
                    </a:gs>
                    <a:gs pos="100000">
                      <a:sysClr val="window" lastClr="FFFFFF">
                        <a:lumMod val="75000"/>
                      </a:sysClr>
                    </a:gs>
                  </a:gsLst>
                  <a:lin ang="5580000" scaled="0"/>
                  <a:tileRect/>
                </a:gradFill>
                <a:effectLst/>
                <a:latin typeface="Nunito" pitchFamily="2" charset="0"/>
              </a:rPr>
              <a:t>src</a:t>
            </a:r>
            <a:r>
              <a:rPr lang="en-IN" b="0" i="1"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/components</a:t>
            </a: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 folder to style our component.</a:t>
            </a:r>
          </a:p>
          <a:p>
            <a:pPr>
              <a:buFont typeface="Wingdings" panose="05000000000000000000" pitchFamily="2" charset="2"/>
              <a:buChar char="Ø"/>
            </a:pP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Next, create a file, </a:t>
            </a:r>
            <a:r>
              <a:rPr lang="en-IN" b="0" i="1"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ExpenseEntryItem.js</a:t>
            </a: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 under </a:t>
            </a:r>
            <a:r>
              <a:rPr lang="en-IN" b="0" i="1" dirty="0" err="1">
                <a:gradFill flip="none" rotWithShape="1">
                  <a:gsLst>
                    <a:gs pos="0">
                      <a:sysClr val="window" lastClr="FFFFFF"/>
                    </a:gs>
                    <a:gs pos="100000">
                      <a:sysClr val="window" lastClr="FFFFFF">
                        <a:lumMod val="75000"/>
                      </a:sysClr>
                    </a:gs>
                  </a:gsLst>
                  <a:lin ang="5580000" scaled="0"/>
                  <a:tileRect/>
                </a:gradFill>
                <a:effectLst/>
                <a:latin typeface="Nunito" pitchFamily="2" charset="0"/>
              </a:rPr>
              <a:t>src</a:t>
            </a:r>
            <a:r>
              <a:rPr lang="en-IN" b="0" i="1"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/components</a:t>
            </a:r>
            <a:r>
              <a:rPr lang="en-IN"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 folder by extending </a:t>
            </a:r>
            <a:r>
              <a:rPr lang="en-IN" b="0" i="1" dirty="0" err="1">
                <a:gradFill flip="none" rotWithShape="1">
                  <a:gsLst>
                    <a:gs pos="0">
                      <a:sysClr val="window" lastClr="FFFFFF"/>
                    </a:gs>
                    <a:gs pos="100000">
                      <a:sysClr val="window" lastClr="FFFFFF">
                        <a:lumMod val="75000"/>
                      </a:sysClr>
                    </a:gs>
                  </a:gsLst>
                  <a:lin ang="5580000" scaled="0"/>
                  <a:tileRect/>
                </a:gradFill>
                <a:effectLst/>
                <a:latin typeface="Nunito" pitchFamily="2" charset="0"/>
              </a:rPr>
              <a:t>React.Component</a:t>
            </a:r>
            <a:r>
              <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rPr>
              <a:t>.</a:t>
            </a:r>
          </a:p>
          <a:p>
            <a:pPr>
              <a:buFont typeface="Wingdings" panose="05000000000000000000" pitchFamily="2" charset="2"/>
              <a:buChar char="Ø"/>
            </a:pPr>
            <a:endParaRPr lang="en-IN"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pPr>
              <a:buFont typeface="Wingdings" panose="05000000000000000000" pitchFamily="2" charset="2"/>
              <a:buChar char="Ø"/>
            </a:pPr>
            <a:endParaRPr lang="en-IN" sz="1800" b="0" i="0" dirty="0">
              <a:gradFill flip="none" rotWithShape="1">
                <a:gsLst>
                  <a:gs pos="0">
                    <a:sysClr val="window" lastClr="FFFFFF"/>
                  </a:gs>
                  <a:gs pos="100000">
                    <a:sysClr val="window" lastClr="FFFFFF">
                      <a:lumMod val="75000"/>
                    </a:sysClr>
                  </a:gs>
                </a:gsLst>
                <a:lin ang="5580000" scaled="0"/>
                <a:tileRect/>
              </a:gradFill>
              <a:effectLst/>
              <a:latin typeface="Nunito" pitchFamily="2" charset="0"/>
            </a:endParaRPr>
          </a:p>
          <a:p>
            <a:endParaRPr lang="en-IN" sz="1800" dirty="0">
              <a:gradFill flip="none" rotWithShape="1">
                <a:gsLst>
                  <a:gs pos="0">
                    <a:sysClr val="window" lastClr="FFFFFF"/>
                  </a:gs>
                  <a:gs pos="100000">
                    <a:sysClr val="window" lastClr="FFFFFF">
                      <a:lumMod val="75000"/>
                    </a:sysClr>
                  </a:gs>
                </a:gsLst>
                <a:lin ang="5580000" scaled="0"/>
                <a:tileRect/>
              </a:gradFill>
            </a:endParaRPr>
          </a:p>
        </p:txBody>
      </p:sp>
      <p:sp>
        <p:nvSpPr>
          <p:cNvPr id="12"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0B6E6E9C-8660-4CA4-B97E-955F5EEFD0D1}"/>
              </a:ext>
            </a:extLst>
          </p:cNvPr>
          <p:cNvPicPr>
            <a:picLocks noChangeAspect="1"/>
          </p:cNvPicPr>
          <p:nvPr/>
        </p:nvPicPr>
        <p:blipFill rotWithShape="1">
          <a:blip r:embed="rId2"/>
          <a:srcRect l="25000" t="36784" r="27222" b="17762"/>
          <a:stretch/>
        </p:blipFill>
        <p:spPr>
          <a:xfrm>
            <a:off x="5128626" y="1668979"/>
            <a:ext cx="5934182" cy="3175614"/>
          </a:xfrm>
          <a:prstGeom prst="rect">
            <a:avLst/>
          </a:prstGeom>
        </p:spPr>
      </p:pic>
    </p:spTree>
    <p:extLst>
      <p:ext uri="{BB962C8B-B14F-4D97-AF65-F5344CB8AC3E}">
        <p14:creationId xmlns:p14="http://schemas.microsoft.com/office/powerpoint/2010/main" val="3904795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DF1BEC35-4880-48A3-8983-2EF4AF6B0592}"/>
              </a:ext>
            </a:extLst>
          </p:cNvPr>
          <p:cNvPicPr>
            <a:picLocks noGrp="1" noChangeAspect="1"/>
          </p:cNvPicPr>
          <p:nvPr>
            <p:ph idx="1"/>
          </p:nvPr>
        </p:nvPicPr>
        <p:blipFill rotWithShape="1">
          <a:blip r:embed="rId2"/>
          <a:srcRect l="24401" t="25237" r="26766" b="29415"/>
          <a:stretch/>
        </p:blipFill>
        <p:spPr>
          <a:xfrm>
            <a:off x="1519084" y="1194619"/>
            <a:ext cx="8332839" cy="4704736"/>
          </a:xfrm>
        </p:spPr>
      </p:pic>
    </p:spTree>
    <p:extLst>
      <p:ext uri="{BB962C8B-B14F-4D97-AF65-F5344CB8AC3E}">
        <p14:creationId xmlns:p14="http://schemas.microsoft.com/office/powerpoint/2010/main" val="4185466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235</TotalTime>
  <Words>586</Words>
  <Application>Microsoft Office PowerPoint</Application>
  <PresentationFormat>Widescreen</PresentationFormat>
  <Paragraphs>67</Paragraphs>
  <Slides>13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Algerian</vt:lpstr>
      <vt:lpstr>Arial</vt:lpstr>
      <vt:lpstr>Calibri</vt:lpstr>
      <vt:lpstr>Calibri Light</vt:lpstr>
      <vt:lpstr>Century Gothic</vt:lpstr>
      <vt:lpstr>Heebo</vt:lpstr>
      <vt:lpstr>inter-regular</vt:lpstr>
      <vt:lpstr>Nunito</vt:lpstr>
      <vt:lpstr>Segoe UI</vt:lpstr>
      <vt:lpstr>Wingdings</vt:lpstr>
      <vt:lpstr>Mesh</vt:lpstr>
      <vt:lpstr> React Js</vt:lpstr>
      <vt:lpstr>                          React Components</vt:lpstr>
      <vt:lpstr>React component accomplish these feature using three concepts −</vt:lpstr>
      <vt:lpstr>PowerPoint Presentation</vt:lpstr>
      <vt:lpstr>Creating a React component </vt:lpstr>
      <vt:lpstr>PowerPoint Presentation</vt:lpstr>
      <vt:lpstr>Creating a class component </vt:lpstr>
      <vt:lpstr>PowerPoint Presentation</vt:lpstr>
      <vt:lpstr>PowerPoint Presentation</vt:lpstr>
      <vt:lpstr>PowerPoint Presentation</vt:lpstr>
      <vt:lpstr>PowerPoint Presentation</vt:lpstr>
      <vt:lpstr>Creating a function component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React Js</dc:title>
  <dc:creator>Sushmita Roy</dc:creator>
  <cp:lastModifiedBy>Sushmita Roy</cp:lastModifiedBy>
  <cp:revision>1</cp:revision>
  <dcterms:created xsi:type="dcterms:W3CDTF">2023-01-31T08:22:15Z</dcterms:created>
  <dcterms:modified xsi:type="dcterms:W3CDTF">2023-01-31T12:17:19Z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